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5" r:id="rId4"/>
    <p:sldId id="268" r:id="rId5"/>
    <p:sldId id="276" r:id="rId6"/>
    <p:sldId id="277" r:id="rId7"/>
    <p:sldId id="278" r:id="rId8"/>
    <p:sldId id="280" r:id="rId9"/>
    <p:sldId id="281" r:id="rId10"/>
    <p:sldId id="291" r:id="rId11"/>
    <p:sldId id="290" r:id="rId12"/>
    <p:sldId id="28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56" autoAdjust="0"/>
  </p:normalViewPr>
  <p:slideViewPr>
    <p:cSldViewPr>
      <p:cViewPr varScale="1">
        <p:scale>
          <a:sx n="85" d="100"/>
          <a:sy n="85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052BDB-A02B-4B71-880F-20D30A92B1C9}" type="datetimeFigureOut">
              <a:rPr lang="en-US" smtClean="0"/>
              <a:t>8/28/15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CEBEF9-A5A4-4FD5-8736-8F0C5C0C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3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EA584-78E3-47DA-BACC-DD464BB7D380}" type="datetimeFigureOut">
              <a:rPr lang="en-US" smtClean="0"/>
              <a:t>8/28/15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8A3F9-54CB-4989-83D0-C3393A8F9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2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3390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7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8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781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73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1245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81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43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5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1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5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2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6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1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4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6004A-A81E-4CBE-A1B9-5FB7EC969987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158FE51-F44F-48DE-9CAC-DCD11D8CB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2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cultyfocus.com/articles/effective-classroom-management/building-student-engagement-classroom-interactions/" TargetMode="External"/><Relationship Id="rId3" Type="http://schemas.openxmlformats.org/officeDocument/2006/relationships/hyperlink" Target="http://www.careerbuilder.com/Article/CB-865-Cover-Letters-Resumes-How-to-Identify-Your-Transferrable-Skill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2667000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Experiential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+Engagement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+Algebra Courses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=Effective Student Learning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709" y="3886200"/>
            <a:ext cx="7772400" cy="1801368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TASS 2015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Denise Wilkinson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Professor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Year Experience Director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Virginia Wesleyan College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Norfolk, VA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6934200" cy="128089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Labs focus on addressing the following characteristics of Net Generation students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391399" cy="4495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 is key for learning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Learner-centered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incorporated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to real-life</a:t>
            </a:r>
          </a:p>
          <a:p>
            <a:pPr>
              <a:lnSpc>
                <a:spcPct val="110000"/>
              </a:lnSpc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Embrace community service 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65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24110"/>
            <a:ext cx="7619999" cy="128089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Labs focus on addressing </a:t>
            </a:r>
            <a:r>
              <a:rPr lang="en-US" dirty="0" smtClean="0">
                <a:solidFill>
                  <a:schemeClr val="tx1"/>
                </a:solidFill>
              </a:rPr>
              <a:t>transferable skills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78152"/>
            <a:ext cx="8183880" cy="4879848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 and understanding instructions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Transferring information from web site to math content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Skills 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skills 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Cooperative learning skills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Recognizing the relevance of a math concept</a:t>
            </a: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a concept in a different context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Creativity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87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6744385" cy="441960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McKeague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C. (2013). 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Algebra Building Skills and Modeling Situations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San Luis Obispo: XYZ Textbooks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Oblinger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Diana and James.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(2005). 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Educating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Net Generation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Educause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Palmer, Chris.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(2009). “Building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Engagement: Classroom Interactions”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://www.facultyfocus.com/articles/effective-classroom-management/building-student-engagement-classroom-interactions/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“Six Tips for Keeping Students Engaged.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Focus” (2013)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http://www.facultyfocus.com/articles/teaching-and-learning/six-tips-for-keeping-students-engaged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Zupek, Rachel. (2009). “How to Identify Your Transferrable Skills.”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www.careerbuilder.com/Article/CB-865-Cover-L</a:t>
            </a:r>
          </a:p>
          <a:p>
            <a:endParaRPr lang="en-US" dirty="0">
              <a:solidFill>
                <a:schemeClr val="tx1"/>
              </a:solidFill>
              <a:hlinkClick r:id="rId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2318" y="5943600"/>
            <a:ext cx="73914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an electronic copy of the hand-outs, please email me at:  </a:t>
            </a:r>
            <a:r>
              <a:rPr lang="en-US" sz="2000" b="1" dirty="0" smtClean="0"/>
              <a:t>dwilkinson@vwc.edu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3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1447800" y="413266"/>
            <a:ext cx="7485888" cy="1200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en-US" b="0" i="0" u="none" strike="noStrike" cap="none" baseline="0" dirty="0">
                <a:solidFill>
                  <a:srgbClr val="562214"/>
                </a:solidFill>
                <a:ea typeface="Cabin"/>
                <a:cs typeface="Cabin"/>
                <a:sym typeface="Cabin"/>
              </a:rPr>
              <a:t>A Little About </a:t>
            </a:r>
            <a:r>
              <a:rPr lang="en-US" b="0" i="0" u="none" strike="noStrike" cap="none" baseline="0" dirty="0" smtClean="0">
                <a:solidFill>
                  <a:srgbClr val="562214"/>
                </a:solidFill>
                <a:ea typeface="Cabin"/>
                <a:cs typeface="Cabin"/>
                <a:sym typeface="Cabin"/>
              </a:rPr>
              <a:t/>
            </a:r>
            <a:br>
              <a:rPr lang="en-US" b="0" i="0" u="none" strike="noStrike" cap="none" baseline="0" dirty="0" smtClean="0">
                <a:solidFill>
                  <a:srgbClr val="562214"/>
                </a:solidFill>
                <a:ea typeface="Cabin"/>
                <a:cs typeface="Cabin"/>
                <a:sym typeface="Cabin"/>
              </a:rPr>
            </a:br>
            <a:r>
              <a:rPr lang="en-US" b="0" i="0" u="none" strike="noStrike" cap="none" baseline="0" dirty="0" smtClean="0">
                <a:solidFill>
                  <a:srgbClr val="562214"/>
                </a:solidFill>
                <a:ea typeface="Cabin"/>
                <a:cs typeface="Cabin"/>
                <a:sym typeface="Cabin"/>
              </a:rPr>
              <a:t>Virginia </a:t>
            </a:r>
            <a:r>
              <a:rPr lang="en-US" b="0" i="0" u="none" strike="noStrike" cap="none" baseline="0" dirty="0">
                <a:solidFill>
                  <a:srgbClr val="562214"/>
                </a:solidFill>
                <a:ea typeface="Cabin"/>
                <a:cs typeface="Cabin"/>
                <a:sym typeface="Cabin"/>
              </a:rPr>
              <a:t>Wesleyan </a:t>
            </a:r>
            <a:r>
              <a:rPr lang="en-US" b="0" i="0" u="none" strike="noStrike" cap="none" baseline="0" dirty="0" smtClean="0">
                <a:solidFill>
                  <a:srgbClr val="562214"/>
                </a:solidFill>
                <a:ea typeface="Cabin"/>
                <a:cs typeface="Cabin"/>
                <a:sym typeface="Cabin"/>
              </a:rPr>
              <a:t>College</a:t>
            </a:r>
            <a:endParaRPr lang="en-US" b="0" i="0" u="none" strike="noStrike" cap="none" baseline="0" dirty="0">
              <a:solidFill>
                <a:srgbClr val="562214"/>
              </a:solidFill>
              <a:ea typeface="Cabin"/>
              <a:cs typeface="Cabin"/>
              <a:sym typeface="Cabin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838200" y="1676400"/>
            <a:ext cx="8001000" cy="412416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bin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 panose="020B0604020202020204" pitchFamily="34" charset="0"/>
                <a:ea typeface="Cabin"/>
                <a:cs typeface="Arial" panose="020B0604020202020204" pitchFamily="34" charset="0"/>
                <a:sym typeface="Cabin"/>
              </a:rPr>
              <a:t>Virginia Wesleyan has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 panose="020B0604020202020204" pitchFamily="34" charset="0"/>
                <a:ea typeface="Cabin"/>
                <a:cs typeface="Arial" panose="020B0604020202020204" pitchFamily="34" charset="0"/>
                <a:sym typeface="Cabin"/>
              </a:rPr>
              <a:t>≈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 panose="020B0604020202020204" pitchFamily="34" charset="0"/>
                <a:ea typeface="Cabin"/>
                <a:cs typeface="Arial" panose="020B0604020202020204" pitchFamily="34" charset="0"/>
                <a:sym typeface="Cabin"/>
              </a:rPr>
              <a:t>1400 students</a:t>
            </a:r>
          </a:p>
          <a:p>
            <a:pPr marL="0" marR="0" lvl="0" indent="44450" algn="l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bin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Arial" panose="020B0604020202020204" pitchFamily="34" charset="0"/>
                <a:ea typeface="Cabin"/>
                <a:cs typeface="Arial" panose="020B0604020202020204" pitchFamily="34" charset="0"/>
                <a:sym typeface="Cabin"/>
              </a:rPr>
              <a:t>Chartered </a:t>
            </a:r>
            <a:r>
              <a:rPr lang="en-US" sz="3200" dirty="0">
                <a:solidFill>
                  <a:schemeClr val="dk1"/>
                </a:solidFill>
                <a:latin typeface="Arial" panose="020B0604020202020204" pitchFamily="34" charset="0"/>
                <a:ea typeface="Cabin"/>
                <a:cs typeface="Arial" panose="020B0604020202020204" pitchFamily="34" charset="0"/>
                <a:sym typeface="Cabin"/>
              </a:rPr>
              <a:t>in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 panose="020B0604020202020204" pitchFamily="34" charset="0"/>
                <a:ea typeface="Cabin"/>
                <a:cs typeface="Arial" panose="020B0604020202020204" pitchFamily="34" charset="0"/>
                <a:sym typeface="Cabin"/>
              </a:rPr>
              <a:t> 1961</a:t>
            </a:r>
          </a:p>
          <a:p>
            <a:pPr marL="0" marR="0" lvl="0" indent="19050" algn="l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bin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 panose="020B0604020202020204" pitchFamily="34" charset="0"/>
                <a:ea typeface="Cabin"/>
                <a:cs typeface="Arial" panose="020B0604020202020204" pitchFamily="34" charset="0"/>
                <a:sym typeface="Cabin"/>
              </a:rPr>
              <a:t>4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 panose="020B0604020202020204" pitchFamily="34" charset="0"/>
                <a:ea typeface="Cabin"/>
                <a:cs typeface="Arial" panose="020B0604020202020204" pitchFamily="34" charset="0"/>
                <a:sym typeface="Cabin"/>
              </a:rPr>
              <a:t>-year private liberal arts college</a:t>
            </a:r>
          </a:p>
          <a:p>
            <a:pPr marL="0" marR="0" lvl="0" indent="19050" algn="l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bin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 panose="020B0604020202020204" pitchFamily="34" charset="0"/>
                <a:ea typeface="Cabin"/>
                <a:cs typeface="Arial" panose="020B0604020202020204" pitchFamily="34" charset="0"/>
                <a:sym typeface="Cabin"/>
              </a:rPr>
              <a:t>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 panose="020B0604020202020204" pitchFamily="34" charset="0"/>
                <a:ea typeface="Cabin"/>
                <a:cs typeface="Arial" panose="020B0604020202020204" pitchFamily="34" charset="0"/>
                <a:sym typeface="Cabin"/>
              </a:rPr>
              <a:t>Located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 panose="020B0604020202020204" pitchFamily="34" charset="0"/>
                <a:ea typeface="Cabin"/>
                <a:cs typeface="Arial" panose="020B0604020202020204" pitchFamily="34" charset="0"/>
                <a:sym typeface="Cabin"/>
              </a:rPr>
              <a:t>in Norfolk and Virginia Beach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buNone/>
            </a:pPr>
            <a:endParaRPr sz="28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18" name="Shape 1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391400" y="4648200"/>
            <a:ext cx="14478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9970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589199" cy="1280890"/>
          </a:xfrm>
        </p:spPr>
        <p:txBody>
          <a:bodyPr/>
          <a:lstStyle/>
          <a:p>
            <a:r>
              <a:rPr lang="en-US" dirty="0" smtClean="0"/>
              <a:t>Characteristics of the Net Generation (5 E’s)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09490"/>
            <a:ext cx="6591985" cy="377762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Engaged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Electronically and Socially Connected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Experiential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 is key for learning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Learner-centered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incorporated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to real-life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Embrace community service </a:t>
            </a:r>
          </a:p>
          <a:p>
            <a:endParaRPr lang="en-US" dirty="0"/>
          </a:p>
        </p:txBody>
      </p:sp>
      <p:pic>
        <p:nvPicPr>
          <p:cNvPr id="2050" name="Picture 2" descr="Image result for image student engag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90800"/>
            <a:ext cx="26193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03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4x4 Curriculum at Virginia Wesleyan College</a:t>
            </a:r>
            <a:endParaRPr lang="en-US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1828800"/>
            <a:ext cx="693420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fall of 2011, Virginia Wesleyan implemented a new initiative designed to make every course more engaging and every program more focused on helping students become successful, independent learners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include:  field trips, volunteer work, independent and collaborative research projects, and/or opportunities to work with advanced technological tools.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learn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doing,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 theory to practice, and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their classrooms to the world.</a:t>
            </a:r>
          </a:p>
          <a:p>
            <a:pPr algn="just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70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104 Algebra and Its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1" y="2133600"/>
            <a:ext cx="7315200" cy="4343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CATALOG DESCRIPTION: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Presents topics in algebra through traditional and applications-based methods.  Topics include proportions, functions, exponents and scientific notation, linear, exponential, rational and quadratic functions and graphs, systems of equations, quadratic and linear inequalities. 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PREREQUISITE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 level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or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005.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must have a TI-83 or TI-84 graphing calculator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satisfies the VWC “Q” or quantitative reasoning 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 and is a pre-requisite for Math 135 Calculus with Review and Math 210 Statistics. 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TEXT BOOK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Algebra Building Skills and Modeling Situations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by Charles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McKeague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XYZ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Texbooks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are required to purchase a binder to house notes and homework.</a:t>
            </a:r>
          </a:p>
          <a:p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162800" cy="4267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presented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an interactive lecture and group work format along with individual and group exercises and labs. 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discussions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introduction and examination of the topics along with the algebraic techniques necessary for their understanding.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exercises and labs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practicing the algebra and investigating the topics of that chapter using graphing calculators. 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of 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is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 collaboratively with the results formally written.  </a:t>
            </a:r>
          </a:p>
        </p:txBody>
      </p:sp>
    </p:spTree>
    <p:extLst>
      <p:ext uri="{BB962C8B-B14F-4D97-AF65-F5344CB8AC3E}">
        <p14:creationId xmlns:p14="http://schemas.microsoft.com/office/powerpoint/2010/main" val="256999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09600"/>
            <a:ext cx="6589199" cy="1280890"/>
          </a:xfrm>
        </p:spPr>
        <p:txBody>
          <a:bodyPr/>
          <a:lstStyle/>
          <a:p>
            <a:r>
              <a:rPr lang="en-US" dirty="0" smtClean="0"/>
              <a:t>Course Objectives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28800"/>
            <a:ext cx="6591985" cy="4343400"/>
          </a:xfrm>
        </p:spPr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address the anxiety that many students feel towards mathematics.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To exhibit the usefulness of mathematical reasoning and techniques.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To teach some real world mathematical skills.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To emphasize the dynamics of group learning by requiring collaborative work.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To introduce the power of technological tools for solving numerical problems.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8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Components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32846" y="-272598"/>
            <a:ext cx="10263399" cy="91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601409"/>
              </p:ext>
            </p:extLst>
          </p:nvPr>
        </p:nvGraphicFramePr>
        <p:xfrm>
          <a:off x="1295400" y="1828800"/>
          <a:ext cx="6705600" cy="4190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2060"/>
                <a:gridCol w="1483540"/>
              </a:tblGrid>
              <a:tr h="8360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Component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</a:tr>
              <a:tr h="4180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Tests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each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</a:tr>
              <a:tr h="16720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Labs (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will need to partner up with one or two students in class during the first week. Plan to work with this/these student(s) on labs as soon as class is over each day.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</a:tr>
              <a:tr h="4180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Book Homework Assignment 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</a:tr>
              <a:tr h="4180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Approximately 15 Participation grades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</a:tr>
              <a:tr h="428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Comprehensive final exam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15"/>
                        </a:spcBef>
                        <a:spcAft>
                          <a:spcPts val="22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95400" y="220999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6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Math 104 Algebra and Its Application  Labs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133600"/>
            <a:ext cx="7162800" cy="377762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Debt Lab and Scientific Notation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 Walk Lab and the Pythagorean Theorem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 Lab and Linear equations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Lab and Exponential Functions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Golf Lab and Systems of Equations (Not included in Hand-out)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class lab during Winter Session (Not included in Hand-out)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Garden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and Quadratic functions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184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11964</TotalTime>
  <Words>507</Words>
  <Application>Microsoft Macintosh PowerPoint</Application>
  <PresentationFormat>On-screen Show (4:3)</PresentationFormat>
  <Paragraphs>89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Experiential +Engagement +Algebra Courses =Effective Student Learning</vt:lpstr>
      <vt:lpstr>A Little About  Virginia Wesleyan College</vt:lpstr>
      <vt:lpstr>Characteristics of the Net Generation (5 E’s)</vt:lpstr>
      <vt:lpstr>4x4 Curriculum at Virginia Wesleyan College</vt:lpstr>
      <vt:lpstr>Math 104 Algebra and Its Applications</vt:lpstr>
      <vt:lpstr>Course Structure</vt:lpstr>
      <vt:lpstr>Course Objectives  </vt:lpstr>
      <vt:lpstr>Course Components</vt:lpstr>
      <vt:lpstr> Math 104 Algebra and Its Application  Labs </vt:lpstr>
      <vt:lpstr>Labs focus on addressing the following characteristics of Net Generation students</vt:lpstr>
      <vt:lpstr>Labs focus on addressing transferable skills</vt:lpstr>
      <vt:lpstr>Sources</vt:lpstr>
    </vt:vector>
  </TitlesOfParts>
  <Company>Virginia Wesleyan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Sidewalk Lab</dc:title>
  <dc:creator>dwilkinson</dc:creator>
  <cp:lastModifiedBy>Molly</cp:lastModifiedBy>
  <cp:revision>163</cp:revision>
  <cp:lastPrinted>2015-02-12T20:33:02Z</cp:lastPrinted>
  <dcterms:created xsi:type="dcterms:W3CDTF">2014-09-25T20:01:24Z</dcterms:created>
  <dcterms:modified xsi:type="dcterms:W3CDTF">2015-08-29T03:29:52Z</dcterms:modified>
</cp:coreProperties>
</file>